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7"/>
  </p:notesMasterIdLst>
  <p:sldIdLst>
    <p:sldId id="257" r:id="rId2"/>
    <p:sldId id="270" r:id="rId3"/>
    <p:sldId id="281" r:id="rId4"/>
    <p:sldId id="276" r:id="rId5"/>
    <p:sldId id="282" r:id="rId6"/>
    <p:sldId id="272" r:id="rId7"/>
    <p:sldId id="273" r:id="rId8"/>
    <p:sldId id="274" r:id="rId9"/>
    <p:sldId id="275" r:id="rId10"/>
    <p:sldId id="283" r:id="rId11"/>
    <p:sldId id="269" r:id="rId12"/>
    <p:sldId id="277" r:id="rId13"/>
    <p:sldId id="278" r:id="rId14"/>
    <p:sldId id="266" r:id="rId15"/>
    <p:sldId id="267" r:id="rId16"/>
  </p:sldIdLst>
  <p:sldSz cx="9144000" cy="5143500" type="screen16x9"/>
  <p:notesSz cx="6858000" cy="9144000"/>
  <p:defaultTextStyle>
    <a:defPPr>
      <a:defRPr lang="en-US"/>
    </a:defPPr>
    <a:lvl1pPr algn="l" defTabSz="684213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Arial" charset="0"/>
        <a:ea typeface="+mn-ea"/>
        <a:cs typeface="+mn-cs"/>
      </a:defRPr>
    </a:lvl1pPr>
    <a:lvl2pPr marL="341313" indent="115888" algn="l" defTabSz="684213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Arial" charset="0"/>
        <a:ea typeface="+mn-ea"/>
        <a:cs typeface="+mn-cs"/>
      </a:defRPr>
    </a:lvl2pPr>
    <a:lvl3pPr marL="684213" indent="230188" algn="l" defTabSz="684213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Arial" charset="0"/>
        <a:ea typeface="+mn-ea"/>
        <a:cs typeface="+mn-cs"/>
      </a:defRPr>
    </a:lvl3pPr>
    <a:lvl4pPr marL="1027113" indent="344488" algn="l" defTabSz="684213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Arial" charset="0"/>
        <a:ea typeface="+mn-ea"/>
        <a:cs typeface="+mn-cs"/>
      </a:defRPr>
    </a:lvl4pPr>
    <a:lvl5pPr marL="1370013" indent="458788" algn="l" defTabSz="684213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300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1300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1300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1300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cklin, Paul" initials="MP" lastIdx="1" clrIdx="0">
    <p:extLst>
      <p:ext uri="{19B8F6BF-5375-455C-9EA6-DF929625EA0E}">
        <p15:presenceInfo xmlns:p15="http://schemas.microsoft.com/office/powerpoint/2012/main" userId="S-1-5-21-1085031214-1292428093-527237240-181958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0000"/>
    <a:srgbClr val="006297"/>
    <a:srgbClr val="DC8722"/>
    <a:srgbClr val="F2BE48"/>
    <a:srgbClr val="A80532"/>
    <a:srgbClr val="808080"/>
    <a:srgbClr val="006298"/>
    <a:srgbClr val="D2D2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72320" autoAdjust="0"/>
  </p:normalViewPr>
  <p:slideViewPr>
    <p:cSldViewPr snapToGrid="0" snapToObjects="1" showGuides="1">
      <p:cViewPr>
        <p:scale>
          <a:sx n="75" d="100"/>
          <a:sy n="75" d="100"/>
        </p:scale>
        <p:origin x="225" y="20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8-02-12T05:58:28.007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 contextRef="#ctx0" brushRef="#br0">107 97 8 0,'0'0'70'16,"0"0"-27"-16,0 0 2 16,0 0-24-16,0 0 9 15,0 0-14-15,-44-52 17 16,40 47-17-16,0-1-6 16,-3 3 5-16,3 0 5 0,-3-1 12 15,2 1-27-15,1-1-4 16,-2 1 18-16,2 1-11 15,-1-1 2-15,2-1 4 16,-3 1-5-16,5 1-4 16,-3 1 1-16,4 1-4 15,0 0-2-15,0 0 0 16,0 0-28-16,0 1-66 16,0 10 17-16,0 1 16 15,0-4 23-15,0-6-3 16,0-1-16-16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8-02-12T06:07:36.620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 contextRef="#ctx0" brushRef="#br0">107 98 8 0,'0'0'70'16,"0"0"-27"-16,0 0 2 16,0 0-24-16,0 0 9 15,0 0-14-15,-44-53 17 16,40 49-17-16,0-2-6 16,-3 2 5-16,3 1 5 0,-3 0 12 15,2-1-27-15,1 0-4 16,-2 1 18-16,2 2-11 15,-1-3 2-15,2 0 4 16,-3 1-5-16,5 1-4 16,-3 1 1-16,4 1-4 15,0 0-2-15,0 0 0 16,0 0-28-16,0 1-66 16,0 10 17-16,0 1 16 15,0-4 23-15,0-6-3 16,0 0-16-16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jpeg>
</file>

<file path=ppt/media/image2.png>
</file>

<file path=ppt/media/image3.sv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defTabSz="685783" eaLnBrk="1" fontAlgn="auto" hangingPunct="1">
              <a:spcBef>
                <a:spcPts val="0"/>
              </a:spcBef>
              <a:spcAft>
                <a:spcPts val="0"/>
              </a:spcAft>
              <a:defRPr sz="1200" dirty="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defTabSz="685783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1AAC7D5A-5852-7B44-B6BB-275DC4399E67}" type="datetimeFigureOut">
              <a:rPr lang="en-US"/>
              <a:pPr>
                <a:defRPr/>
              </a:pPr>
              <a:t>2/6/2020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defTabSz="685783" eaLnBrk="1" fontAlgn="auto" hangingPunct="1">
              <a:spcBef>
                <a:spcPts val="0"/>
              </a:spcBef>
              <a:spcAft>
                <a:spcPts val="0"/>
              </a:spcAft>
              <a:defRPr sz="1200" dirty="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defTabSz="685783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87803193-FCA0-6748-8BD4-F29C990F53A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094314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684213" rtl="0" fontAlgn="base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1313" algn="l" defTabSz="684213" rtl="0" fontAlgn="base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4213" algn="l" defTabSz="684213" rtl="0" fontAlgn="base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7113" algn="l" defTabSz="684213" rtl="0" fontAlgn="base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0013" algn="l" defTabSz="684213" rtl="0" fontAlgn="base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457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348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240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132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B8F4D65-DA9C-4D5C-ACB8-C3CBB5D3F128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0154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85F35A6-42B8-4D93-8810-66EDA7932597}" type="slidenum">
              <a:rPr lang="en-US" altLang="en-US" smtClean="0"/>
              <a:pPr>
                <a:defRPr/>
              </a:pPr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215486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57200"/>
            <a:ext cx="8229600" cy="1828800"/>
          </a:xfrm>
        </p:spPr>
        <p:txBody>
          <a:bodyPr lIns="0" rIns="0" anchor="ctr"/>
          <a:lstStyle>
            <a:lvl1pPr algn="ctr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8" name="TextBox 7"/>
          <p:cNvSpPr txBox="1">
            <a:spLocks noChangeArrowheads="1"/>
          </p:cNvSpPr>
          <p:nvPr userDrawn="1"/>
        </p:nvSpPr>
        <p:spPr bwMode="auto">
          <a:xfrm>
            <a:off x="1828800" y="3212436"/>
            <a:ext cx="5486400" cy="731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PhysiCell Project</a:t>
            </a: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1828800" y="2663796"/>
            <a:ext cx="5486400" cy="548640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2400" b="0">
                <a:solidFill>
                  <a:srgbClr val="990000"/>
                </a:solidFill>
              </a:defRPr>
            </a:lvl1pPr>
          </a:lstStyle>
          <a:p>
            <a:pPr lvl="0"/>
            <a:r>
              <a:rPr lang="en-US" dirty="0"/>
              <a:t>Your Name, Ph.D.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828800" y="3950040"/>
            <a:ext cx="5486400" cy="365760"/>
          </a:xfrm>
        </p:spPr>
        <p:txBody>
          <a:bodyPr lIns="0" tIns="0" rIns="0" bIns="0" anchor="ctr"/>
          <a:lstStyle>
            <a:lvl1pPr marL="0" indent="0" algn="ctr">
              <a:buNone/>
              <a:defRPr sz="2000" b="0">
                <a:solidFill>
                  <a:srgbClr val="990000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15151467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only (small 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86400" y="731520"/>
            <a:ext cx="365760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05529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only (small 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365760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600019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04457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640080"/>
            <a:ext cx="7315200" cy="3200400"/>
          </a:xfrm>
        </p:spPr>
        <p:txBody>
          <a:bodyPr anchor="ctr"/>
          <a:lstStyle>
            <a:lvl1pPr marL="0" indent="0" algn="ctr">
              <a:buNone/>
              <a:defRPr sz="4000" b="1" baseline="0"/>
            </a:lvl1pPr>
            <a:lvl2pPr marL="284162" indent="0">
              <a:buNone/>
              <a:defRPr/>
            </a:lvl2pPr>
            <a:lvl3pPr marL="574675" indent="0">
              <a:buNone/>
              <a:defRPr/>
            </a:lvl3pPr>
            <a:lvl4pPr marL="852487" indent="0">
              <a:buNone/>
              <a:defRPr/>
            </a:lvl4pPr>
            <a:lvl5pPr marL="1143000" indent="0">
              <a:buNone/>
              <a:defRPr/>
            </a:lvl5pPr>
          </a:lstStyle>
          <a:p>
            <a:pPr lvl="0"/>
            <a:r>
              <a:rPr lang="en-US" dirty="0"/>
              <a:t>Insert transition text … </a:t>
            </a:r>
          </a:p>
        </p:txBody>
      </p:sp>
    </p:spTree>
    <p:extLst>
      <p:ext uri="{BB962C8B-B14F-4D97-AF65-F5344CB8AC3E}">
        <p14:creationId xmlns:p14="http://schemas.microsoft.com/office/powerpoint/2010/main" val="2201269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Really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38064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sz="half" idx="10"/>
          </p:nvPr>
        </p:nvSpPr>
        <p:spPr>
          <a:xfrm>
            <a:off x="306324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1"/>
          </p:nvPr>
        </p:nvSpPr>
        <p:spPr>
          <a:xfrm>
            <a:off x="612648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298929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third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322431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third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1"/>
          </p:nvPr>
        </p:nvSpPr>
        <p:spPr>
          <a:xfrm>
            <a:off x="612648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93307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 middle thi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1"/>
          </p:nvPr>
        </p:nvSpPr>
        <p:spPr>
          <a:xfrm>
            <a:off x="612648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9124488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ddle third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sz="half" idx="10"/>
          </p:nvPr>
        </p:nvSpPr>
        <p:spPr>
          <a:xfrm>
            <a:off x="306324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04798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182"/>
            <a:ext cx="9144000" cy="73152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751756"/>
            <a:ext cx="9144000" cy="3749040"/>
          </a:xfrm>
        </p:spPr>
        <p:txBody>
          <a:bodyPr lIns="182880" rIns="18288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087894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868680"/>
            <a:ext cx="7772400" cy="2743200"/>
          </a:xfrm>
        </p:spPr>
        <p:txBody>
          <a:bodyPr anchor="ctr"/>
          <a:lstStyle>
            <a:lvl1pPr algn="ctr">
              <a:defRPr sz="45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9446148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182"/>
            <a:ext cx="9144000" cy="73152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0" y="751756"/>
            <a:ext cx="9144000" cy="374904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tabLst>
                <a:tab pos="228600" algn="l"/>
                <a:tab pos="457200" algn="l"/>
                <a:tab pos="685800" algn="l"/>
                <a:tab pos="914400" algn="l"/>
                <a:tab pos="1143000" algn="l"/>
                <a:tab pos="1371600" algn="l"/>
                <a:tab pos="1600200" algn="l"/>
              </a:tabLst>
              <a:defRPr sz="1300">
                <a:latin typeface="Courier" pitchFamily="49" charset="0"/>
              </a:defRPr>
            </a:lvl1pPr>
            <a:lvl2pPr marL="171450" indent="0">
              <a:buNone/>
              <a:defRPr sz="1300">
                <a:latin typeface="Courier" pitchFamily="49" charset="0"/>
              </a:defRPr>
            </a:lvl2pPr>
            <a:lvl3pPr marL="346075" indent="0">
              <a:buNone/>
              <a:defRPr sz="1300">
                <a:latin typeface="Courier" pitchFamily="49" charset="0"/>
              </a:defRPr>
            </a:lvl3pPr>
            <a:lvl4pPr marL="512762" indent="0">
              <a:buNone/>
              <a:defRPr sz="1300">
                <a:latin typeface="Courier" pitchFamily="49" charset="0"/>
              </a:defRPr>
            </a:lvl4pPr>
            <a:lvl5pPr marL="685800" indent="0">
              <a:buNone/>
              <a:defRPr sz="1300">
                <a:latin typeface="Courier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63509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(no tit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0" y="0"/>
            <a:ext cx="9144000" cy="448056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tabLst>
                <a:tab pos="227013" algn="l"/>
                <a:tab pos="460375" algn="l"/>
                <a:tab pos="687388" algn="l"/>
                <a:tab pos="914400" algn="l"/>
                <a:tab pos="1141413" algn="l"/>
                <a:tab pos="1374775" algn="l"/>
                <a:tab pos="1601788" algn="l"/>
              </a:tabLst>
              <a:defRPr sz="1300">
                <a:latin typeface="Courier" pitchFamily="49" charset="0"/>
              </a:defRPr>
            </a:lvl1pPr>
            <a:lvl2pPr marL="171450" indent="0">
              <a:buNone/>
              <a:defRPr sz="1300">
                <a:latin typeface="Courier" pitchFamily="49" charset="0"/>
              </a:defRPr>
            </a:lvl2pPr>
            <a:lvl3pPr marL="346075" indent="0">
              <a:buNone/>
              <a:defRPr sz="1300">
                <a:latin typeface="Courier" pitchFamily="49" charset="0"/>
              </a:defRPr>
            </a:lvl3pPr>
            <a:lvl4pPr marL="512762" indent="0">
              <a:buNone/>
              <a:defRPr sz="1300">
                <a:latin typeface="Courier" pitchFamily="49" charset="0"/>
              </a:defRPr>
            </a:lvl4pPr>
            <a:lvl5pPr marL="685800" indent="0">
              <a:buNone/>
              <a:defRPr sz="1300">
                <a:latin typeface="Courier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5709997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de (full 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0" y="0"/>
            <a:ext cx="9144000" cy="5148072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tabLst>
                <a:tab pos="227013" algn="l"/>
                <a:tab pos="460375" algn="l"/>
                <a:tab pos="687388" algn="l"/>
                <a:tab pos="914400" algn="l"/>
                <a:tab pos="1141413" algn="l"/>
                <a:tab pos="1374775" algn="l"/>
              </a:tabLst>
              <a:defRPr sz="1300">
                <a:latin typeface="Courier" pitchFamily="49" charset="0"/>
              </a:defRPr>
            </a:lvl1pPr>
            <a:lvl2pPr marL="171450" indent="0">
              <a:buNone/>
              <a:defRPr sz="1300">
                <a:latin typeface="Courier" pitchFamily="49" charset="0"/>
              </a:defRPr>
            </a:lvl2pPr>
            <a:lvl3pPr marL="346075" indent="0">
              <a:buNone/>
              <a:defRPr sz="1300">
                <a:latin typeface="Courier" pitchFamily="49" charset="0"/>
              </a:defRPr>
            </a:lvl3pPr>
            <a:lvl4pPr marL="512762" indent="0">
              <a:buNone/>
              <a:defRPr sz="1300">
                <a:latin typeface="Courier" pitchFamily="49" charset="0"/>
              </a:defRPr>
            </a:lvl4pPr>
            <a:lvl5pPr marL="685800" indent="0">
              <a:buNone/>
              <a:defRPr sz="1300">
                <a:latin typeface="Courier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00981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73627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4572000" cy="37490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0" y="731520"/>
            <a:ext cx="4572000" cy="37490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6662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mparison (bigger text area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5486400" cy="37490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86400" y="731520"/>
            <a:ext cx="365760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81375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0" y="731520"/>
            <a:ext cx="4572000" cy="37490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43400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4572000" cy="37490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39637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only (lar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7600" y="731520"/>
            <a:ext cx="5486400" cy="37490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2042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only (lar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548640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22761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0" y="0"/>
            <a:ext cx="9144000" cy="731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0" y="731519"/>
            <a:ext cx="9144000" cy="3749040"/>
          </a:xfrm>
          <a:prstGeom prst="rect">
            <a:avLst/>
          </a:prstGeom>
        </p:spPr>
        <p:txBody>
          <a:bodyPr vert="horz" lIns="182880" tIns="45720" rIns="18288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75988"/>
            <a:ext cx="9144000" cy="66751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6" r:id="rId3"/>
    <p:sldLayoutId id="2147483684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  <p:sldLayoutId id="2147483687" r:id="rId12"/>
    <p:sldLayoutId id="2147483706" r:id="rId13"/>
    <p:sldLayoutId id="2147483705" r:id="rId14"/>
    <p:sldLayoutId id="2147483691" r:id="rId15"/>
    <p:sldLayoutId id="2147483692" r:id="rId16"/>
    <p:sldLayoutId id="2147483693" r:id="rId17"/>
    <p:sldLayoutId id="2147483694" r:id="rId18"/>
    <p:sldLayoutId id="2147483696" r:id="rId19"/>
    <p:sldLayoutId id="2147483683" r:id="rId20"/>
    <p:sldLayoutId id="2147483707" r:id="rId21"/>
    <p:sldLayoutId id="2147483708" r:id="rId22"/>
    <p:sldLayoutId id="2147483709" r:id="rId23"/>
  </p:sldLayoutIdLst>
  <p:txStyles>
    <p:titleStyle>
      <a:lvl1pPr algn="ctr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 kern="1200">
          <a:solidFill>
            <a:srgbClr val="990000"/>
          </a:solidFill>
          <a:latin typeface="+mj-lt"/>
          <a:ea typeface="+mj-ea"/>
          <a:cs typeface="+mj-cs"/>
        </a:defRPr>
      </a:lvl1pPr>
      <a:lvl2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2pPr>
      <a:lvl3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3pPr>
      <a:lvl4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4pPr>
      <a:lvl5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5pPr>
      <a:lvl6pPr marL="4572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6pPr>
      <a:lvl7pPr marL="9144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7pPr>
      <a:lvl8pPr marL="13716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8pPr>
      <a:lvl9pPr marL="18288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9pPr>
    </p:titleStyle>
    <p:bodyStyle>
      <a:lvl1pPr marL="173038" indent="-173038" algn="l" defTabSz="685800" rtl="0" eaLnBrk="1" fontAlgn="base" hangingPunct="1">
        <a:lnSpc>
          <a:spcPct val="100000"/>
        </a:lnSpc>
        <a:spcBef>
          <a:spcPts val="750"/>
        </a:spcBef>
        <a:spcAft>
          <a:spcPct val="0"/>
        </a:spcAft>
        <a:buFont typeface="Arial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346075" indent="-174625" algn="l" defTabSz="685800" rtl="0" eaLnBrk="1" fontAlgn="base" hangingPunct="1">
        <a:lnSpc>
          <a:spcPct val="100000"/>
        </a:lnSpc>
        <a:spcBef>
          <a:spcPts val="375"/>
        </a:spcBef>
        <a:spcAft>
          <a:spcPct val="0"/>
        </a:spcAft>
        <a:buFont typeface="Wingdings" panose="05000000000000000000" pitchFamily="2" charset="2"/>
        <a:buChar char="§"/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512763" indent="-166688" algn="l" defTabSz="685800" rtl="0" eaLnBrk="1" fontAlgn="base" hangingPunct="1">
        <a:lnSpc>
          <a:spcPct val="10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♦"/>
        <a:tabLst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-173038" algn="l" defTabSz="685800" rtl="0" eaLnBrk="1" fontAlgn="base" hangingPunct="1">
        <a:lnSpc>
          <a:spcPct val="10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»"/>
        <a:tabLst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858838" indent="-173038" algn="l" defTabSz="685800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○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hyperlink" Target="https://github.com/physicell-training/03-What-is-ABM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hysicell-training/master-list" TargetMode="External"/><Relationship Id="rId2" Type="http://schemas.openxmlformats.org/officeDocument/2006/relationships/hyperlink" Target="https://github.com/physicell-training/04-PhysiCell-intro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www.nanohub.org/tools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jpeg"/><Relationship Id="rId5" Type="http://schemas.openxmlformats.org/officeDocument/2006/relationships/image" Target="../media/image16.png"/><Relationship Id="rId4" Type="http://schemas.openxmlformats.org/officeDocument/2006/relationships/image" Target="../media/image15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11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8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6.emf"/><Relationship Id="rId5" Type="http://schemas.openxmlformats.org/officeDocument/2006/relationships/customXml" Target="../ink/ink2.xml"/><Relationship Id="rId4" Type="http://schemas.openxmlformats.org/officeDocument/2006/relationships/image" Target="../media/image1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Lesson 3:</a:t>
            </a:r>
            <a:r>
              <a:rPr lang="en-US" dirty="0"/>
              <a:t> What is an agent-based model?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spcBef>
                <a:spcPts val="0"/>
              </a:spcBef>
            </a:pPr>
            <a:r>
              <a:rPr lang="en-US" dirty="0"/>
              <a:t>Paul Macklin, Ph.D.</a:t>
            </a: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accent4">
                    <a:lumMod val="50000"/>
                  </a:schemeClr>
                </a:solidFill>
              </a:rPr>
              <a:t>@</a:t>
            </a:r>
            <a:r>
              <a:rPr lang="en-US" sz="1800" dirty="0" err="1">
                <a:solidFill>
                  <a:schemeClr val="accent4">
                    <a:lumMod val="50000"/>
                  </a:schemeClr>
                </a:solidFill>
              </a:rPr>
              <a:t>MathCancer</a:t>
            </a:r>
            <a:endParaRPr lang="en-US" sz="18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1800" u="sng" dirty="0"/>
              <a:t>last updated</a:t>
            </a:r>
            <a:r>
              <a:rPr lang="en-US" sz="1800" dirty="0"/>
              <a:t>: February 3, 2020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734F3219-C3E5-4037-A29B-5892A640AF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89148" y="3025746"/>
            <a:ext cx="228600" cy="2286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34695" y="57090"/>
            <a:ext cx="3880871" cy="40011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b="1" dirty="0"/>
              <a:t>Slides, videos, links and more:</a:t>
            </a:r>
          </a:p>
          <a:p>
            <a:r>
              <a:rPr lang="en-US" dirty="0">
                <a:hlinkClick r:id="rId4"/>
              </a:rPr>
              <a:t>https://github.com/physicell-training/03-What-is-ABM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89520" y="2880360"/>
            <a:ext cx="1371600" cy="13716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" y="342900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2967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BECD6-E11F-480B-82E7-4EF11D9411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3DE760-DF06-431D-8CC5-EBFA5430F9E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6642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from </a:t>
            </a:r>
            <a:r>
              <a:rPr lang="en-US" dirty="0" err="1"/>
              <a:t>mcsb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39799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A753A-1618-4DA6-AE16-126CB7976E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Typical program 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1D41EF-77C9-4EDA-B2A4-FEF815B9F6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Read parameters</a:t>
            </a:r>
          </a:p>
          <a:p>
            <a:r>
              <a:rPr lang="en-US" dirty="0"/>
              <a:t>Set up microenvironment</a:t>
            </a:r>
          </a:p>
          <a:p>
            <a:pPr lvl="1"/>
            <a:r>
              <a:rPr lang="en-US" dirty="0"/>
              <a:t>Create meshes, initialize chemical substrates, diffusion solvers, etc. </a:t>
            </a:r>
          </a:p>
          <a:p>
            <a:r>
              <a:rPr lang="en-US" dirty="0"/>
              <a:t>Set up cell agents</a:t>
            </a:r>
          </a:p>
          <a:p>
            <a:pPr lvl="1"/>
            <a:r>
              <a:rPr lang="en-US" dirty="0"/>
              <a:t>Define all cell types</a:t>
            </a:r>
          </a:p>
          <a:p>
            <a:pPr lvl="1"/>
            <a:r>
              <a:rPr lang="en-US" dirty="0"/>
              <a:t>Instantiate cells</a:t>
            </a:r>
          </a:p>
          <a:p>
            <a:r>
              <a:rPr lang="en-US" dirty="0"/>
              <a:t>For each time:</a:t>
            </a:r>
          </a:p>
          <a:p>
            <a:pPr lvl="1"/>
            <a:r>
              <a:rPr lang="en-US" dirty="0"/>
              <a:t>Update microenvironment</a:t>
            </a:r>
          </a:p>
          <a:p>
            <a:pPr lvl="2"/>
            <a:r>
              <a:rPr lang="en-US" dirty="0"/>
              <a:t>Solve reaction-diffusion equations (as needed)</a:t>
            </a:r>
          </a:p>
          <a:p>
            <a:pPr lvl="2"/>
            <a:r>
              <a:rPr lang="en-US" dirty="0"/>
              <a:t>Solve tissue mechanics (as needed)</a:t>
            </a:r>
          </a:p>
          <a:p>
            <a:pPr lvl="1"/>
            <a:r>
              <a:rPr lang="en-US" dirty="0"/>
              <a:t>Update each cell's state</a:t>
            </a:r>
          </a:p>
          <a:p>
            <a:pPr lvl="2"/>
            <a:r>
              <a:rPr lang="en-US" dirty="0"/>
              <a:t>Sample environment</a:t>
            </a:r>
          </a:p>
          <a:p>
            <a:pPr lvl="2"/>
            <a:r>
              <a:rPr lang="en-US" dirty="0"/>
              <a:t>Run signaling model (as needed)</a:t>
            </a:r>
          </a:p>
          <a:p>
            <a:pPr lvl="2"/>
            <a:r>
              <a:rPr lang="en-US" dirty="0"/>
              <a:t>Update behavioral parameters based on signaling model and sampled environment</a:t>
            </a:r>
          </a:p>
          <a:p>
            <a:pPr lvl="2"/>
            <a:r>
              <a:rPr lang="en-US" dirty="0"/>
              <a:t>Run cell process models (growth, cycling, death, …)</a:t>
            </a:r>
          </a:p>
          <a:p>
            <a:pPr lvl="1"/>
            <a:r>
              <a:rPr lang="en-US" dirty="0"/>
              <a:t>Calculate cell velocities</a:t>
            </a:r>
          </a:p>
          <a:p>
            <a:pPr lvl="1"/>
            <a:r>
              <a:rPr lang="en-US" dirty="0"/>
              <a:t>Update cell positions </a:t>
            </a:r>
          </a:p>
          <a:p>
            <a:pPr lvl="1"/>
            <a:r>
              <a:rPr lang="en-US" dirty="0"/>
              <a:t>Advance time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72853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standard stuff</a:t>
            </a:r>
          </a:p>
        </p:txBody>
      </p:sp>
    </p:spTree>
    <p:extLst>
      <p:ext uri="{BB962C8B-B14F-4D97-AF65-F5344CB8AC3E}">
        <p14:creationId xmlns:p14="http://schemas.microsoft.com/office/powerpoint/2010/main" val="27639847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2B99157-DA0D-4841-A580-62EFB758D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3307B35-8D84-4BA2-8128-A71EB12F30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  <a:tabLst>
                <a:tab pos="1828800" algn="l"/>
              </a:tabLst>
            </a:pPr>
            <a:r>
              <a:rPr lang="en-US" b="1" dirty="0">
                <a:solidFill>
                  <a:srgbClr val="FF0000"/>
                </a:solidFill>
              </a:rPr>
              <a:t>Super fast:</a:t>
            </a:r>
            <a:r>
              <a:rPr lang="en-US" dirty="0"/>
              <a:t> 	Please proceed to 4 (Introduction to PhysiCell)</a:t>
            </a:r>
            <a:br>
              <a:rPr lang="en-US" dirty="0"/>
            </a:br>
            <a:r>
              <a:rPr lang="en-US" b="1" dirty="0"/>
              <a:t>link:</a:t>
            </a:r>
            <a:r>
              <a:rPr lang="en-US" dirty="0"/>
              <a:t> 	</a:t>
            </a:r>
            <a:r>
              <a:rPr lang="en-US" dirty="0">
                <a:hlinkClick r:id="rId2"/>
              </a:rPr>
              <a:t>https://github.com/physicell-training/04-PhysiCell-intro</a:t>
            </a:r>
            <a:endParaRPr lang="en-US" dirty="0"/>
          </a:p>
          <a:p>
            <a:pPr marL="0" indent="0">
              <a:buNone/>
              <a:tabLst>
                <a:tab pos="1828800" algn="l"/>
              </a:tabLst>
            </a:pPr>
            <a:endParaRPr lang="en-US" dirty="0"/>
          </a:p>
          <a:p>
            <a:pPr marL="0" indent="0">
              <a:buNone/>
              <a:tabLst>
                <a:tab pos="1828800" algn="l"/>
              </a:tabLst>
            </a:pP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Intermediate: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dirty="0"/>
              <a:t>	Please proceed to 4 (Introduction to PhysiCell)</a:t>
            </a:r>
            <a:br>
              <a:rPr lang="en-US" dirty="0"/>
            </a:br>
            <a:r>
              <a:rPr lang="en-US" b="1" dirty="0"/>
              <a:t>link:</a:t>
            </a:r>
            <a:r>
              <a:rPr lang="en-US" dirty="0"/>
              <a:t> 	</a:t>
            </a:r>
            <a:r>
              <a:rPr lang="en-US" dirty="0">
                <a:hlinkClick r:id="rId2"/>
              </a:rPr>
              <a:t>https://github.com/physicell-training/04-PhysiCell-intro</a:t>
            </a:r>
            <a:endParaRPr lang="en-US" dirty="0"/>
          </a:p>
          <a:p>
            <a:pPr marL="0" indent="0">
              <a:buNone/>
              <a:tabLst>
                <a:tab pos="1828800" algn="l"/>
              </a:tabLst>
            </a:pPr>
            <a:endParaRPr lang="en-US" dirty="0"/>
          </a:p>
          <a:p>
            <a:pPr marL="0" indent="0">
              <a:buNone/>
              <a:tabLst>
                <a:tab pos="1828800" algn="l"/>
              </a:tabLst>
            </a:pPr>
            <a:r>
              <a:rPr lang="en-US" b="1" dirty="0">
                <a:solidFill>
                  <a:srgbClr val="00B050"/>
                </a:solidFill>
              </a:rPr>
              <a:t>Full training:</a:t>
            </a:r>
            <a:r>
              <a:rPr lang="en-US" dirty="0"/>
              <a:t> 	Please proceed </a:t>
            </a:r>
            <a:r>
              <a:rPr lang="en-US"/>
              <a:t>to 4 </a:t>
            </a:r>
            <a:r>
              <a:rPr lang="en-US" dirty="0"/>
              <a:t>(Introduction to PhysiCell)</a:t>
            </a:r>
            <a:br>
              <a:rPr lang="en-US" dirty="0"/>
            </a:br>
            <a:r>
              <a:rPr lang="en-US" b="1" dirty="0"/>
              <a:t>link:</a:t>
            </a:r>
            <a:r>
              <a:rPr lang="en-US" dirty="0"/>
              <a:t> 	</a:t>
            </a:r>
            <a:r>
              <a:rPr lang="en-US" dirty="0">
                <a:hlinkClick r:id="rId2"/>
              </a:rPr>
              <a:t>https://github.com/physicell-training/04-PhysiCell-intro</a:t>
            </a:r>
            <a:endParaRPr lang="en-US" dirty="0"/>
          </a:p>
          <a:p>
            <a:pPr marL="0" indent="0">
              <a:buNone/>
              <a:tabLst>
                <a:tab pos="1828800" algn="l"/>
              </a:tabLst>
            </a:pPr>
            <a:endParaRPr lang="en-US" b="1" dirty="0"/>
          </a:p>
          <a:p>
            <a:pPr marL="0" indent="0">
              <a:buNone/>
              <a:tabLst>
                <a:tab pos="1828800" algn="l"/>
              </a:tabLst>
            </a:pPr>
            <a:r>
              <a:rPr lang="en-US" b="1" dirty="0"/>
              <a:t>More materials:</a:t>
            </a:r>
            <a:r>
              <a:rPr lang="en-US" dirty="0"/>
              <a:t> 	</a:t>
            </a:r>
            <a:r>
              <a:rPr lang="en-US" dirty="0">
                <a:hlinkClick r:id="rId3"/>
              </a:rPr>
              <a:t>https://github.com/physicell-training/master-list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799978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D0150-243D-484C-B3C5-3BEC33D63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Credits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ABF795-1A2F-4998-9877-A5DD43735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marL="0" indent="0">
              <a:buNone/>
              <a:tabLst>
                <a:tab pos="1828800" algn="l"/>
              </a:tabLst>
            </a:pPr>
            <a:r>
              <a:rPr lang="en-US" b="1" dirty="0"/>
              <a:t>Lesson Planning:</a:t>
            </a:r>
            <a:r>
              <a:rPr lang="en-US" dirty="0"/>
              <a:t>	Paul Macklin</a:t>
            </a:r>
          </a:p>
          <a:p>
            <a:pPr marL="0" indent="0">
              <a:buNone/>
              <a:tabLst>
                <a:tab pos="1828800" algn="l"/>
              </a:tabLst>
            </a:pPr>
            <a:r>
              <a:rPr lang="en-US" b="1" dirty="0"/>
              <a:t>Slides: </a:t>
            </a:r>
            <a:r>
              <a:rPr lang="en-US" dirty="0"/>
              <a:t>	Paul Macklin</a:t>
            </a:r>
          </a:p>
          <a:p>
            <a:pPr marL="0" indent="0">
              <a:buNone/>
              <a:tabLst>
                <a:tab pos="1828800" algn="l"/>
              </a:tabLst>
            </a:pPr>
            <a:r>
              <a:rPr lang="en-US" b="1" dirty="0"/>
              <a:t>Recording:</a:t>
            </a:r>
            <a:r>
              <a:rPr lang="en-US" dirty="0"/>
              <a:t>	Paul Macklin</a:t>
            </a:r>
          </a:p>
          <a:p>
            <a:pPr marL="0" indent="0">
              <a:buNone/>
              <a:tabLst>
                <a:tab pos="1828800" algn="l"/>
              </a:tabLst>
            </a:pPr>
            <a:r>
              <a:rPr lang="en-US" b="1" dirty="0"/>
              <a:t>Post-production:</a:t>
            </a:r>
            <a:r>
              <a:rPr lang="en-US" dirty="0"/>
              <a:t>	Paul Macklin, Drew Willis</a:t>
            </a:r>
            <a:r>
              <a:rPr lang="en-US" baseline="30000" dirty="0"/>
              <a:t>*</a:t>
            </a:r>
            <a:r>
              <a:rPr lang="en-US" dirty="0"/>
              <a:t>, Kali Konstantinopoulos</a:t>
            </a:r>
            <a:r>
              <a:rPr lang="en-US" baseline="30000" dirty="0"/>
              <a:t>*</a:t>
            </a:r>
            <a:r>
              <a:rPr lang="en-US" dirty="0"/>
              <a:t>  </a:t>
            </a:r>
          </a:p>
          <a:p>
            <a:pPr marL="0" indent="0">
              <a:buNone/>
              <a:tabLst>
                <a:tab pos="1828800" algn="l"/>
              </a:tabLst>
            </a:pPr>
            <a:r>
              <a:rPr lang="en-US" b="1" dirty="0"/>
              <a:t>Microapps:</a:t>
            </a:r>
            <a:r>
              <a:rPr lang="en-US" dirty="0"/>
              <a:t> 	</a:t>
            </a:r>
            <a:r>
              <a:rPr lang="en-US" dirty="0">
                <a:hlinkClick r:id="rId2"/>
              </a:rPr>
              <a:t>https://www.nanohub.org/tools/</a:t>
            </a:r>
            <a:r>
              <a:rPr lang="en-US" dirty="0"/>
              <a:t>??? </a:t>
            </a:r>
          </a:p>
          <a:p>
            <a:pPr marL="171450" lvl="1" indent="0">
              <a:buNone/>
            </a:pPr>
            <a:r>
              <a:rPr lang="en-US" dirty="0"/>
              <a:t>* denotes undergraduate researcher </a:t>
            </a:r>
          </a:p>
          <a:p>
            <a:pPr marL="0" indent="0">
              <a:buNone/>
            </a:pPr>
            <a:endParaRPr lang="en-US" sz="1800" b="1" dirty="0">
              <a:solidFill>
                <a:srgbClr val="990000"/>
              </a:solidFill>
            </a:endParaRPr>
          </a:p>
          <a:p>
            <a:pPr marL="0" indent="0">
              <a:buNone/>
            </a:pPr>
            <a:r>
              <a:rPr lang="en-US" sz="2900" b="1" dirty="0">
                <a:solidFill>
                  <a:srgbClr val="990000"/>
                </a:solidFill>
              </a:rPr>
              <a:t>Funding</a:t>
            </a:r>
            <a:r>
              <a:rPr lang="en-US" b="1" dirty="0">
                <a:solidFill>
                  <a:srgbClr val="990000"/>
                </a:solidFill>
              </a:rPr>
              <a:t>: </a:t>
            </a:r>
          </a:p>
          <a:p>
            <a:pPr marL="0" indent="0">
              <a:buNone/>
            </a:pPr>
            <a:r>
              <a:rPr lang="en-US" sz="2500" b="1" dirty="0"/>
              <a:t>PhysiCell Development:</a:t>
            </a:r>
            <a:endParaRPr lang="en-US" sz="25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Breast Cancer Research Foundation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Jayne </a:t>
            </a:r>
            <a:r>
              <a:rPr lang="en-US" dirty="0" err="1"/>
              <a:t>Koskinas</a:t>
            </a:r>
            <a:r>
              <a:rPr lang="en-US" dirty="0"/>
              <a:t> Ted </a:t>
            </a:r>
            <a:r>
              <a:rPr lang="en-US" dirty="0" err="1"/>
              <a:t>Giovanis</a:t>
            </a:r>
            <a:r>
              <a:rPr lang="en-US" dirty="0"/>
              <a:t> Foundation for Health and Policy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National Cancer Institute (U01CA232137)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National Science Foundation (1720625)</a:t>
            </a:r>
          </a:p>
          <a:p>
            <a:pPr marL="0" indent="0">
              <a:buNone/>
            </a:pPr>
            <a:r>
              <a:rPr lang="en-US" sz="2500" b="1" dirty="0"/>
              <a:t>Training materials:</a:t>
            </a:r>
          </a:p>
          <a:p>
            <a:pPr marL="0" indent="0">
              <a:buNone/>
            </a:pPr>
            <a:r>
              <a:rPr lang="en-US" dirty="0"/>
              <a:t>* Administrative supplement to NCI U01CA232137 (Year 2)</a:t>
            </a:r>
            <a:endParaRPr lang="en-US" b="1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2174695-89D4-40D3-8FD9-E53B4CA5967B}"/>
              </a:ext>
            </a:extLst>
          </p:cNvPr>
          <p:cNvGrpSpPr/>
          <p:nvPr/>
        </p:nvGrpSpPr>
        <p:grpSpPr>
          <a:xfrm>
            <a:off x="2809092" y="2331720"/>
            <a:ext cx="5811498" cy="480060"/>
            <a:chOff x="2085261" y="3996690"/>
            <a:chExt cx="5811498" cy="48006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9CB15AE-9E04-4752-9F7A-E88C96D20BF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827804" y="4030980"/>
              <a:ext cx="1068955" cy="411480"/>
            </a:xfrm>
            <a:prstGeom prst="rect">
              <a:avLst/>
            </a:prstGeom>
          </p:spPr>
        </p:pic>
        <p:pic>
          <p:nvPicPr>
            <p:cNvPr id="6" name="Picture 2" descr="https://sbtc.org/wp-content/uploads/2019/03/nci_case_logo_314056_284_5_v1-1200x600-1200x500.jpg">
              <a:extLst>
                <a:ext uri="{FF2B5EF4-FFF2-40B4-BE49-F238E27FC236}">
                  <a16:creationId xmlns:a16="http://schemas.microsoft.com/office/drawing/2014/main" id="{6F4A0FA6-7A66-4D0E-9B3D-0EEF8A0C563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839" b="10839"/>
            <a:stretch/>
          </p:blipFill>
          <p:spPr bwMode="auto">
            <a:xfrm>
              <a:off x="5008994" y="4029924"/>
              <a:ext cx="1267358" cy="4135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4" descr="https://www.nsf.gov/images/logos/NSF_4-Color_bitmap_Logo.png">
              <a:extLst>
                <a:ext uri="{FF2B5EF4-FFF2-40B4-BE49-F238E27FC236}">
                  <a16:creationId xmlns:a16="http://schemas.microsoft.com/office/drawing/2014/main" id="{06FBA1A6-F77B-43D9-8E4D-307AF2C900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13295" y="3996690"/>
              <a:ext cx="477564" cy="4800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2" descr="http://jktgfoundation.org/images/common/logo.jpg">
              <a:extLst>
                <a:ext uri="{FF2B5EF4-FFF2-40B4-BE49-F238E27FC236}">
                  <a16:creationId xmlns:a16="http://schemas.microsoft.com/office/drawing/2014/main" id="{17D8E991-8BCE-47B3-8B81-EBAD0454B8E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962" b="12025"/>
            <a:stretch/>
          </p:blipFill>
          <p:spPr bwMode="auto">
            <a:xfrm>
              <a:off x="2085261" y="4030980"/>
              <a:ext cx="2886789" cy="4114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4044918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discrete model?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77500" lnSpcReduction="200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dirty="0"/>
                  <a:t>“</a:t>
                </a:r>
                <a:r>
                  <a:rPr lang="en-US" b="1" dirty="0"/>
                  <a:t>Discrete</a:t>
                </a:r>
                <a:r>
                  <a:rPr lang="en-US" dirty="0"/>
                  <a:t>” applies to discrete mathematics.</a:t>
                </a:r>
              </a:p>
              <a:p>
                <a:pPr>
                  <a:lnSpc>
                    <a:spcPct val="120000"/>
                  </a:lnSpc>
                  <a:spcBef>
                    <a:spcPts val="1200"/>
                  </a:spcBef>
                </a:pPr>
                <a:r>
                  <a:rPr lang="en-US" b="1" dirty="0">
                    <a:solidFill>
                      <a:srgbClr val="990000"/>
                    </a:solidFill>
                  </a:rPr>
                  <a:t>Continuum models</a:t>
                </a:r>
                <a:r>
                  <a:rPr lang="en-US" dirty="0"/>
                  <a:t> describe </a:t>
                </a:r>
                <a:r>
                  <a:rPr lang="en-US" i="1" dirty="0"/>
                  <a:t>continuous variables</a:t>
                </a:r>
                <a:r>
                  <a:rPr lang="en-US" dirty="0"/>
                  <a:t> with continuous (and differentiable) operations. The variables take continuous values. (e.g., positive real numbers)</a:t>
                </a:r>
              </a:p>
              <a:p>
                <a:pPr lvl="1">
                  <a:lnSpc>
                    <a:spcPct val="120000"/>
                  </a:lnSpc>
                  <a:spcBef>
                    <a:spcPts val="600"/>
                  </a:spcBef>
                </a:pPr>
                <a:r>
                  <a:rPr lang="en-US" b="1" dirty="0"/>
                  <a:t>Example:</a:t>
                </a:r>
                <a:r>
                  <a:rPr lang="en-US" dirty="0"/>
                  <a:t> a cell population density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𝜌</m:t>
                    </m:r>
                  </m:oMath>
                </a14:m>
                <a:r>
                  <a:rPr lang="en-US" dirty="0"/>
                  <a:t> modeled with the Fisher's equation with diffusion (</a:t>
                </a:r>
                <a:r>
                  <a:rPr lang="en-US" i="1" dirty="0"/>
                  <a:t>D</a:t>
                </a:r>
                <a:r>
                  <a:rPr lang="en-US" dirty="0"/>
                  <a:t>) and a birth rate (</a:t>
                </a:r>
                <a:r>
                  <a:rPr lang="en-US" i="1" dirty="0"/>
                  <a:t>r</a:t>
                </a:r>
                <a:r>
                  <a:rPr lang="en-US" dirty="0"/>
                  <a:t>) up to a carrying capacity 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max</m:t>
                        </m:r>
                      </m:sub>
                    </m:sSub>
                  </m:oMath>
                </a14:m>
                <a:r>
                  <a:rPr lang="en-US" dirty="0"/>
                  <a:t>).</a:t>
                </a:r>
              </a:p>
              <a:p>
                <a:pPr marL="171450" lvl="1" indent="0">
                  <a:lnSpc>
                    <a:spcPct val="12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𝜕𝜌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𝐷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∇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𝜌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𝑟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𝜌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1−</m:t>
                          </m:r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𝜌</m:t>
                              </m:r>
                            </m:num>
                            <m:den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𝜌</m:t>
                                  </m:r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b="0" i="0" smtClean="0">
                                      <a:latin typeface="Cambria Math" panose="02040503050406030204" pitchFamily="18" charset="0"/>
                                    </a:rPr>
                                    <m:t>max</m:t>
                                  </m:r>
                                </m:sub>
                              </m:sSub>
                            </m:den>
                          </m:f>
                        </m:e>
                      </m:d>
                    </m:oMath>
                  </m:oMathPara>
                </a14:m>
                <a:endParaRPr lang="en-US" dirty="0"/>
              </a:p>
              <a:p>
                <a:pPr>
                  <a:lnSpc>
                    <a:spcPct val="120000"/>
                  </a:lnSpc>
                  <a:spcBef>
                    <a:spcPts val="1200"/>
                  </a:spcBef>
                </a:pPr>
                <a:r>
                  <a:rPr lang="en-US" b="1" dirty="0">
                    <a:solidFill>
                      <a:srgbClr val="990000"/>
                    </a:solidFill>
                  </a:rPr>
                  <a:t>Discrete models</a:t>
                </a:r>
                <a:r>
                  <a:rPr lang="en-US" dirty="0"/>
                  <a:t> describe </a:t>
                </a:r>
                <a:r>
                  <a:rPr lang="en-US" i="1" dirty="0"/>
                  <a:t>distinct individuals</a:t>
                </a:r>
                <a:r>
                  <a:rPr lang="en-US" dirty="0"/>
                  <a:t> with discrete events. The variables tend to take  discrete values. (e.g., Boolean or integer variables)</a:t>
                </a:r>
              </a:p>
              <a:p>
                <a:pPr lvl="1">
                  <a:lnSpc>
                    <a:spcPct val="120000"/>
                  </a:lnSpc>
                  <a:spcBef>
                    <a:spcPts val="600"/>
                  </a:spcBef>
                </a:pPr>
                <a:r>
                  <a:rPr lang="en-US" b="1" dirty="0"/>
                  <a:t>Example: </a:t>
                </a:r>
                <a:r>
                  <a:rPr lang="en-US" dirty="0"/>
                  <a:t>A cell population </a:t>
                </a:r>
                <a:r>
                  <a:rPr lang="en-US" i="1" dirty="0"/>
                  <a:t>X</a:t>
                </a:r>
                <a:r>
                  <a:rPr lang="en-US" dirty="0"/>
                  <a:t>(</a:t>
                </a:r>
                <a:r>
                  <a:rPr lang="en-US" i="1" dirty="0"/>
                  <a:t>t</a:t>
                </a:r>
                <a:r>
                  <a:rPr lang="en-US" dirty="0"/>
                  <a:t>) models birth events as a Poisson process with rate </a:t>
                </a:r>
                <a:r>
                  <a:rPr lang="en-US" i="1" dirty="0"/>
                  <a:t>r</a:t>
                </a:r>
                <a:r>
                  <a:rPr lang="en-US" dirty="0"/>
                  <a:t>: Between now (</a:t>
                </a:r>
                <a:r>
                  <a:rPr lang="en-US" i="1" dirty="0"/>
                  <a:t>t</a:t>
                </a:r>
                <a:r>
                  <a:rPr lang="en-US" dirty="0"/>
                  <a:t>) and the next time step (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Δ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dirty="0"/>
                  <a:t>), there is a probability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Δ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dirty="0"/>
                  <a:t> of a birth event that increases </a:t>
                </a:r>
                <a:r>
                  <a:rPr lang="en-US" i="1" dirty="0"/>
                  <a:t>X </a:t>
                </a:r>
                <a:r>
                  <a:rPr lang="en-US" dirty="0"/>
                  <a:t>by one.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4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016742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an agent-based model?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An </a:t>
            </a:r>
            <a:r>
              <a:rPr lang="en-US" b="1" dirty="0"/>
              <a:t>agent-based model </a:t>
            </a:r>
            <a:r>
              <a:rPr lang="en-US" dirty="0"/>
              <a:t>(in biology) is a type of discrete model that simulates individual cells. 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Also referred to as </a:t>
            </a:r>
            <a:r>
              <a:rPr lang="en-US" b="1" dirty="0"/>
              <a:t>individual-based models</a:t>
            </a:r>
            <a:r>
              <a:rPr lang="en-US" dirty="0"/>
              <a:t> or </a:t>
            </a:r>
            <a:r>
              <a:rPr lang="en-US" b="1" dirty="0"/>
              <a:t>cell-based models</a:t>
            </a:r>
            <a:r>
              <a:rPr lang="en-US" dirty="0"/>
              <a:t>. </a:t>
            </a:r>
          </a:p>
          <a:p>
            <a:pPr>
              <a:lnSpc>
                <a:spcPct val="120000"/>
              </a:lnSpc>
              <a:spcBef>
                <a:spcPts val="1200"/>
              </a:spcBef>
            </a:pPr>
            <a:r>
              <a:rPr lang="en-US" dirty="0"/>
              <a:t>Agent-based models are often combined with continuum models of the microenvironment (e.g., partial differential equations for signaling factors), resulting in </a:t>
            </a:r>
            <a:r>
              <a:rPr lang="en-US" b="1" dirty="0"/>
              <a:t>hybrid discrete-continuum (HDC) models</a:t>
            </a:r>
            <a:r>
              <a:rPr lang="en-US" dirty="0"/>
              <a:t>. </a:t>
            </a:r>
          </a:p>
          <a:p>
            <a:pPr>
              <a:lnSpc>
                <a:spcPct val="120000"/>
              </a:lnSpc>
              <a:spcBef>
                <a:spcPts val="1200"/>
              </a:spcBef>
            </a:pPr>
            <a:r>
              <a:rPr lang="en-US" b="1" dirty="0"/>
              <a:t>Object-oriented programming (OOP) </a:t>
            </a:r>
            <a:r>
              <a:rPr lang="en-US" dirty="0"/>
              <a:t>is ideal for agent-based modeling: </a:t>
            </a:r>
            <a:endParaRPr lang="en-US" b="1" dirty="0"/>
          </a:p>
          <a:p>
            <a:pPr lvl="1">
              <a:lnSpc>
                <a:spcPct val="120000"/>
              </a:lnSpc>
            </a:pPr>
            <a:r>
              <a:rPr lang="en-US" dirty="0"/>
              <a:t>Modeling work focuses on individual cells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Each cell is an independent </a:t>
            </a:r>
            <a:r>
              <a:rPr lang="en-US" i="1" dirty="0"/>
              <a:t>agent </a:t>
            </a:r>
            <a:r>
              <a:rPr lang="en-US" dirty="0"/>
              <a:t>that carries its own data, and has its own behavioral rules</a:t>
            </a:r>
          </a:p>
          <a:p>
            <a:pPr lvl="1">
              <a:lnSpc>
                <a:spcPct val="120000"/>
              </a:lnSpc>
            </a:pPr>
            <a:r>
              <a:rPr lang="en-US" b="1" dirty="0"/>
              <a:t>Use OOP: </a:t>
            </a:r>
            <a:r>
              <a:rPr lang="en-US" dirty="0"/>
              <a:t>Define a cell </a:t>
            </a:r>
            <a:r>
              <a:rPr lang="en-US" i="1" dirty="0"/>
              <a:t>class </a:t>
            </a:r>
            <a:r>
              <a:rPr lang="en-US" dirty="0"/>
              <a:t>with member data and methods. Each cell is an instance of that class. </a:t>
            </a:r>
            <a:endParaRPr lang="en-US" b="1" dirty="0"/>
          </a:p>
          <a:p>
            <a:pPr>
              <a:lnSpc>
                <a:spcPct val="120000"/>
              </a:lnSpc>
              <a:spcBef>
                <a:spcPts val="1200"/>
              </a:spcBef>
            </a:pPr>
            <a:r>
              <a:rPr lang="en-US" dirty="0"/>
              <a:t>Agent-based models are a little closer to the biology: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Focus on modeling cells and their changing behavior.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Specific problems are then a matter of choosing the right rules.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You can tailor the level of detail: add molecular-scale biology to each cell if you need it. </a:t>
            </a:r>
          </a:p>
          <a:p>
            <a:pPr>
              <a:lnSpc>
                <a:spcPct val="12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64610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6685F81-5590-41EE-9377-0E9D7A8576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agent-based modeling?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F4ABE2-1AB1-4B94-9120-5FCE6AAF60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Each cell is treated as a separate software object (an </a:t>
            </a:r>
            <a:r>
              <a:rPr lang="en-US" b="1" dirty="0"/>
              <a:t>agent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Internal data (an internal state)	</a:t>
            </a:r>
          </a:p>
          <a:p>
            <a:pPr lvl="2"/>
            <a:r>
              <a:rPr lang="en-US" dirty="0"/>
              <a:t>Position, Size, Cycle State, molecular variables, …. </a:t>
            </a:r>
          </a:p>
          <a:p>
            <a:pPr lvl="1"/>
            <a:r>
              <a:rPr lang="en-US" dirty="0"/>
              <a:t>Cellular processes </a:t>
            </a:r>
          </a:p>
          <a:p>
            <a:pPr lvl="2"/>
            <a:r>
              <a:rPr lang="en-US" dirty="0"/>
              <a:t>Cycling, Death, Motility, Growth, Adhesion, … </a:t>
            </a:r>
          </a:p>
          <a:p>
            <a:pPr lvl="1"/>
            <a:endParaRPr lang="en-US" dirty="0"/>
          </a:p>
          <a:p>
            <a:r>
              <a:rPr lang="en-US" dirty="0"/>
              <a:t>Virtual cells move a simulated virtual </a:t>
            </a:r>
            <a:r>
              <a:rPr lang="en-US" b="1" dirty="0"/>
              <a:t>(micro)environment</a:t>
            </a:r>
          </a:p>
          <a:p>
            <a:pPr lvl="1"/>
            <a:r>
              <a:rPr lang="en-US" dirty="0"/>
              <a:t>Generally liquid (e.g., water or interstitial fluid)</a:t>
            </a:r>
          </a:p>
          <a:p>
            <a:pPr lvl="1"/>
            <a:r>
              <a:rPr lang="en-US" dirty="0"/>
              <a:t>Chemical movement (oxygen, glucose, signaling factors)</a:t>
            </a:r>
          </a:p>
          <a:p>
            <a:pPr lvl="2"/>
            <a:r>
              <a:rPr lang="en-US" dirty="0"/>
              <a:t>Typically diffusion -- solve partial differential equations (PDEs)</a:t>
            </a:r>
          </a:p>
          <a:p>
            <a:pPr lvl="2"/>
            <a:r>
              <a:rPr lang="en-US" dirty="0"/>
              <a:t>May also require advection for environments with flow </a:t>
            </a:r>
          </a:p>
          <a:p>
            <a:pPr lvl="1"/>
            <a:r>
              <a:rPr lang="en-US" dirty="0"/>
              <a:t>May include mechanical structures like extracellular matrix (ECM)</a:t>
            </a:r>
          </a:p>
          <a:p>
            <a:pPr lvl="2"/>
            <a:r>
              <a:rPr lang="en-US" dirty="0"/>
              <a:t>Finite element methods or related methods</a:t>
            </a:r>
          </a:p>
        </p:txBody>
      </p:sp>
    </p:spTree>
    <p:extLst>
      <p:ext uri="{BB962C8B-B14F-4D97-AF65-F5344CB8AC3E}">
        <p14:creationId xmlns:p14="http://schemas.microsoft.com/office/powerpoint/2010/main" val="37321360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6CD789-07D6-4971-B9B0-7017E2B29CC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anchor="t"/>
          <a:lstStyle/>
          <a:p>
            <a:r>
              <a:rPr lang="en-US" dirty="0"/>
              <a:t>Typical approaches</a:t>
            </a:r>
          </a:p>
          <a:p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5E685F4-55E9-4E36-A8AC-9F5386A8D2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6456" y="1465115"/>
            <a:ext cx="5631087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02911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Cellular Automata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b="1" u="sng" dirty="0"/>
              <a:t>Approach: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Divide space into a lattice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Each lattice site holds 0 or 1 cell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Update each lattice site based on rules</a:t>
            </a:r>
          </a:p>
          <a:p>
            <a:pPr marL="0" indent="0">
              <a:buNone/>
            </a:pPr>
            <a:r>
              <a:rPr lang="en-US" b="1" u="sng" dirty="0"/>
              <a:t>Pros: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Easy to program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Very, very fast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Easy to swap in new hypotheses</a:t>
            </a:r>
          </a:p>
          <a:p>
            <a:pPr marL="0" indent="0">
              <a:buNone/>
            </a:pPr>
            <a:r>
              <a:rPr lang="en-US" b="1" u="sng" dirty="0"/>
              <a:t>Cons: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Lattice effects (&amp; hidden assumptions)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All cells are the same size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No tissue mechanics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Update order biases</a:t>
            </a:r>
          </a:p>
          <a:p>
            <a:pPr lvl="1"/>
            <a:r>
              <a:rPr lang="en-US" dirty="0"/>
              <a:t>Usually solved with Monte Carlo (random update ordering)</a:t>
            </a:r>
          </a:p>
          <a:p>
            <a:pPr marL="0" indent="0">
              <a:buNone/>
            </a:pPr>
            <a:r>
              <a:rPr lang="en-US" b="1" u="sng" dirty="0"/>
              <a:t>Ideal use case: </a:t>
            </a:r>
          </a:p>
          <a:p>
            <a:r>
              <a:rPr lang="en-US" dirty="0"/>
              <a:t>Early qualitative tests of hypotheses</a:t>
            </a:r>
            <a:endParaRPr lang="en-US" b="1" u="sng" dirty="0"/>
          </a:p>
        </p:txBody>
      </p:sp>
      <p:pic>
        <p:nvPicPr>
          <p:cNvPr id="5124" name="Picture 4" descr="C:\Users\Paul Macklin\Dropbox (USC WCC-CAMM)\talks\2015\LLNL Feb 2015\graphics\cell_automat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400" y="662939"/>
            <a:ext cx="36576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cell_automata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10208" r="8958" b="5000"/>
          <a:stretch/>
        </p:blipFill>
        <p:spPr>
          <a:xfrm>
            <a:off x="5486400" y="879755"/>
            <a:ext cx="3657600" cy="3223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857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2" dur="101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5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Cellular Potts</a:t>
            </a:r>
          </a:p>
        </p:txBody>
      </p:sp>
      <p:pic>
        <p:nvPicPr>
          <p:cNvPr id="5" name="potts_start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16667" r="14584" b="5555"/>
          <a:stretch/>
        </p:blipFill>
        <p:spPr>
          <a:xfrm>
            <a:off x="5486400" y="731521"/>
            <a:ext cx="3638774" cy="3749040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b="1" u="sng" dirty="0"/>
              <a:t>Approach: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Use a smaller mesh: multiple pixels per cell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Minimize a specially-chosen energy</a:t>
            </a:r>
          </a:p>
          <a:p>
            <a:pPr lvl="1"/>
            <a:r>
              <a:rPr lang="en-US" dirty="0"/>
              <a:t>Randomly try to swap pixels</a:t>
            </a:r>
          </a:p>
          <a:p>
            <a:pPr lvl="1"/>
            <a:r>
              <a:rPr lang="en-US" dirty="0"/>
              <a:t>Accept if energy is lower</a:t>
            </a:r>
          </a:p>
          <a:p>
            <a:pPr marL="0" indent="0">
              <a:buNone/>
            </a:pPr>
            <a:r>
              <a:rPr lang="en-US" b="1" u="sng" dirty="0"/>
              <a:t>Pros: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Now we get cell shape and size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More realistic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Mature codes such as CompuCell3D and Morpheus</a:t>
            </a:r>
          </a:p>
          <a:p>
            <a:pPr marL="0" indent="0">
              <a:buNone/>
            </a:pPr>
            <a:r>
              <a:rPr lang="en-US" b="1" u="sng" dirty="0"/>
              <a:t>Cons: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No true time: Monte Carlo steps and “temperature”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Have to translate biology into energy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Unexpected correlations can pop up from the global energy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Needs expert coding to be fast </a:t>
            </a:r>
          </a:p>
          <a:p>
            <a:pPr marL="0" indent="0">
              <a:buNone/>
            </a:pPr>
            <a:r>
              <a:rPr lang="en-US" b="1" u="sng" dirty="0"/>
              <a:t>Ideal use case: 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Qualitative tests of hypotheses where mechanics matter</a:t>
            </a:r>
          </a:p>
        </p:txBody>
      </p:sp>
      <p:pic>
        <p:nvPicPr>
          <p:cNvPr id="4100" name="Picture 4" descr="C:\Users\Paul Macklin\Dropbox (USC WCC-CAMM)\talks\2015\LLNL Feb 2015\graphics\cell_automata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400" y="754380"/>
            <a:ext cx="36576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5" descr="C:\Users\Paul Macklin\Dropbox (USC WCC-CAMM)\talks\2015\LLNL Feb 2015\graphics\potts2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400" y="754379"/>
            <a:ext cx="36576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7450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410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" presetClass="mediacall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38" dur="2258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8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other approaches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b="1" u="sng" dirty="0"/>
              <a:t>Cellular automata on irregular meshes</a:t>
            </a:r>
          </a:p>
          <a:p>
            <a:pPr lvl="1"/>
            <a:r>
              <a:rPr lang="en-US" dirty="0"/>
              <a:t>Use an irregular mesh</a:t>
            </a:r>
          </a:p>
          <a:p>
            <a:pPr lvl="1"/>
            <a:r>
              <a:rPr lang="en-US" dirty="0"/>
              <a:t>Gets rid of grid bias issues</a:t>
            </a:r>
          </a:p>
          <a:p>
            <a:pPr lvl="1"/>
            <a:r>
              <a:rPr lang="en-US" dirty="0"/>
              <a:t>But still no control over individual cell sizes</a:t>
            </a:r>
          </a:p>
          <a:p>
            <a:pPr lvl="1"/>
            <a:r>
              <a:rPr lang="en-US" dirty="0"/>
              <a:t>Still no mechanics</a:t>
            </a:r>
          </a:p>
          <a:p>
            <a:r>
              <a:rPr lang="en-US" b="1" u="sng" dirty="0"/>
              <a:t>Lattice-gas</a:t>
            </a:r>
          </a:p>
          <a:p>
            <a:pPr lvl="1"/>
            <a:r>
              <a:rPr lang="en-US" dirty="0"/>
              <a:t>Treat space as a series of connected boxes</a:t>
            </a:r>
          </a:p>
          <a:p>
            <a:pPr lvl="1"/>
            <a:r>
              <a:rPr lang="en-US" dirty="0"/>
              <a:t>Each box contains one or more cells</a:t>
            </a:r>
          </a:p>
          <a:p>
            <a:pPr lvl="1"/>
            <a:r>
              <a:rPr lang="en-US" dirty="0"/>
              <a:t>Pre-defined “channels” for cell movement between boxes</a:t>
            </a:r>
          </a:p>
          <a:p>
            <a:pPr lvl="1"/>
            <a:r>
              <a:rPr lang="en-US" dirty="0"/>
              <a:t>A nice bridge towards continuum models</a:t>
            </a:r>
          </a:p>
        </p:txBody>
      </p:sp>
      <p:pic>
        <p:nvPicPr>
          <p:cNvPr id="6146" name="Picture 2" descr="C:\Users\Paul Macklin\Dropbox (USC WCC-CAMM)\talks\2015\LLNL Feb 2015\graphics\irregular_cellular_automata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0" y="731520"/>
            <a:ext cx="1828800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7" name="Picture 3" descr="C:\Users\Paul Macklin\Dropbox (USC WCC-CAMM)\talks\2015\LLNL Feb 2015\graphics\lattice_gas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5250" y="2606041"/>
            <a:ext cx="1828800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8514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Still more approaches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b="1" u="sng" dirty="0"/>
              <a:t>Vertex-based models</a:t>
            </a:r>
            <a:r>
              <a:rPr lang="en-US" b="1" dirty="0"/>
              <a:t>:</a:t>
            </a:r>
          </a:p>
          <a:p>
            <a:pPr lvl="1"/>
            <a:r>
              <a:rPr lang="en-US" dirty="0"/>
              <a:t>Densely packed cells look like polyhedral</a:t>
            </a:r>
          </a:p>
          <a:p>
            <a:pPr lvl="1"/>
            <a:r>
              <a:rPr lang="en-US" dirty="0"/>
              <a:t>Model the movement of the vertices, instead of the cells</a:t>
            </a:r>
          </a:p>
          <a:p>
            <a:endParaRPr lang="en-US" b="1" dirty="0"/>
          </a:p>
          <a:p>
            <a:r>
              <a:rPr lang="en-US" b="1" u="sng" dirty="0"/>
              <a:t>Center-based models</a:t>
            </a:r>
            <a:r>
              <a:rPr lang="en-US" b="1" dirty="0"/>
              <a:t>:</a:t>
            </a:r>
          </a:p>
          <a:p>
            <a:pPr lvl="1"/>
            <a:r>
              <a:rPr lang="en-US" dirty="0"/>
              <a:t>Model movement of cell centers</a:t>
            </a:r>
          </a:p>
          <a:p>
            <a:pPr lvl="1"/>
            <a:r>
              <a:rPr lang="en-US" dirty="0"/>
              <a:t>Write out force diagram (classic physics!)</a:t>
            </a:r>
          </a:p>
          <a:p>
            <a:pPr lvl="1"/>
            <a:r>
              <a:rPr lang="en-US" dirty="0"/>
              <a:t>Append extra biology to each cell as needed</a:t>
            </a:r>
          </a:p>
          <a:p>
            <a:endParaRPr lang="en-US" dirty="0"/>
          </a:p>
        </p:txBody>
      </p:sp>
      <p:sp>
        <p:nvSpPr>
          <p:cNvPr id="6" name="Regular Pentagon 5"/>
          <p:cNvSpPr/>
          <p:nvPr/>
        </p:nvSpPr>
        <p:spPr>
          <a:xfrm rot="-1429800">
            <a:off x="4781434" y="957216"/>
            <a:ext cx="1243793" cy="1182740"/>
          </a:xfrm>
          <a:prstGeom prst="pentagon">
            <a:avLst/>
          </a:prstGeom>
          <a:noFill/>
          <a:ln w="12700">
            <a:solidFill>
              <a:srgbClr val="000000"/>
            </a:solidFill>
          </a:ln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/>
            <a:endParaRPr lang="en-US" sz="1800" i="1">
              <a:solidFill>
                <a:srgbClr val="000000"/>
              </a:solidFill>
              <a:ea typeface="ＭＳ Ｐゴシック" charset="-128"/>
            </a:endParaRPr>
          </a:p>
        </p:txBody>
      </p:sp>
      <p:cxnSp>
        <p:nvCxnSpPr>
          <p:cNvPr id="9" name="Straight Connector 8"/>
          <p:cNvCxnSpPr>
            <a:stCxn id="6" idx="0"/>
          </p:cNvCxnSpPr>
          <p:nvPr/>
        </p:nvCxnSpPr>
        <p:spPr>
          <a:xfrm flipH="1">
            <a:off x="5164381" y="1007631"/>
            <a:ext cx="21" cy="10"/>
          </a:xfrm>
          <a:prstGeom prst="line">
            <a:avLst/>
          </a:prstGeom>
          <a:ln w="12700">
            <a:solidFill>
              <a:srgbClr val="000000"/>
            </a:solidFill>
          </a:ln>
        </p:spPr>
      </p:cxnSp>
      <p:cxnSp>
        <p:nvCxnSpPr>
          <p:cNvPr id="12" name="Straight Connector 11"/>
          <p:cNvCxnSpPr>
            <a:stCxn id="6" idx="5"/>
          </p:cNvCxnSpPr>
          <p:nvPr/>
        </p:nvCxnSpPr>
        <p:spPr>
          <a:xfrm flipV="1">
            <a:off x="5915804" y="761130"/>
            <a:ext cx="338027" cy="408492"/>
          </a:xfrm>
          <a:prstGeom prst="line">
            <a:avLst/>
          </a:prstGeom>
          <a:ln w="12700">
            <a:solidFill>
              <a:srgbClr val="000000"/>
            </a:solidFill>
          </a:ln>
        </p:spPr>
      </p:cxnSp>
      <p:cxnSp>
        <p:nvCxnSpPr>
          <p:cNvPr id="15" name="Straight Connector 14"/>
          <p:cNvCxnSpPr>
            <a:stCxn id="6" idx="4"/>
          </p:cNvCxnSpPr>
          <p:nvPr/>
        </p:nvCxnSpPr>
        <p:spPr>
          <a:xfrm>
            <a:off x="5993842" y="1934250"/>
            <a:ext cx="562658" cy="0"/>
          </a:xfrm>
          <a:prstGeom prst="line">
            <a:avLst/>
          </a:prstGeom>
          <a:ln w="12700">
            <a:solidFill>
              <a:srgbClr val="000000"/>
            </a:solidFill>
          </a:ln>
        </p:spPr>
      </p:cxnSp>
      <p:cxnSp>
        <p:nvCxnSpPr>
          <p:cNvPr id="18" name="Straight Connector 17"/>
          <p:cNvCxnSpPr>
            <a:stCxn id="6" idx="0"/>
          </p:cNvCxnSpPr>
          <p:nvPr/>
        </p:nvCxnSpPr>
        <p:spPr>
          <a:xfrm flipH="1" flipV="1">
            <a:off x="4907070" y="679591"/>
            <a:ext cx="257332" cy="328040"/>
          </a:xfrm>
          <a:prstGeom prst="line">
            <a:avLst/>
          </a:prstGeom>
          <a:ln w="12700">
            <a:solidFill>
              <a:srgbClr val="000000"/>
            </a:solidFill>
          </a:ln>
        </p:spPr>
      </p:cxnSp>
      <p:cxnSp>
        <p:nvCxnSpPr>
          <p:cNvPr id="21" name="Straight Connector 20"/>
          <p:cNvCxnSpPr>
            <a:stCxn id="6" idx="1"/>
          </p:cNvCxnSpPr>
          <p:nvPr/>
        </p:nvCxnSpPr>
        <p:spPr>
          <a:xfrm flipH="1">
            <a:off x="4178341" y="1672143"/>
            <a:ext cx="599708" cy="163857"/>
          </a:xfrm>
          <a:prstGeom prst="line">
            <a:avLst/>
          </a:prstGeom>
          <a:ln w="12700">
            <a:solidFill>
              <a:srgbClr val="000000"/>
            </a:solidFill>
          </a:ln>
        </p:spPr>
      </p:cxnSp>
      <p:cxnSp>
        <p:nvCxnSpPr>
          <p:cNvPr id="24" name="Straight Connector 23"/>
          <p:cNvCxnSpPr>
            <a:stCxn id="6" idx="2"/>
          </p:cNvCxnSpPr>
          <p:nvPr/>
        </p:nvCxnSpPr>
        <p:spPr>
          <a:xfrm flipV="1">
            <a:off x="5290671" y="2244780"/>
            <a:ext cx="70" cy="45"/>
          </a:xfrm>
          <a:prstGeom prst="line">
            <a:avLst/>
          </a:prstGeom>
          <a:ln w="12700">
            <a:solidFill>
              <a:srgbClr val="000000"/>
            </a:solidFill>
          </a:ln>
        </p:spPr>
      </p:cxnSp>
      <p:cxnSp>
        <p:nvCxnSpPr>
          <p:cNvPr id="27" name="Straight Connector 26"/>
          <p:cNvCxnSpPr>
            <a:stCxn id="6" idx="2"/>
          </p:cNvCxnSpPr>
          <p:nvPr/>
        </p:nvCxnSpPr>
        <p:spPr>
          <a:xfrm flipH="1">
            <a:off x="5137651" y="2244825"/>
            <a:ext cx="153020" cy="387405"/>
          </a:xfrm>
          <a:prstGeom prst="line">
            <a:avLst/>
          </a:prstGeom>
          <a:ln w="12700">
            <a:solidFill>
              <a:srgbClr val="000000"/>
            </a:solidFill>
          </a:ln>
        </p:spPr>
      </p:cxnSp>
      <p:cxnSp>
        <p:nvCxnSpPr>
          <p:cNvPr id="30" name="Straight Arrow Connector 29"/>
          <p:cNvCxnSpPr>
            <a:stCxn id="6" idx="3"/>
          </p:cNvCxnSpPr>
          <p:nvPr/>
        </p:nvCxnSpPr>
        <p:spPr>
          <a:xfrm>
            <a:off x="5642259" y="2089540"/>
            <a:ext cx="351584" cy="542690"/>
          </a:xfrm>
          <a:prstGeom prst="straightConnector1">
            <a:avLst/>
          </a:prstGeom>
          <a:ln w="12700">
            <a:solidFill>
              <a:srgbClr val="000000"/>
            </a:solidFill>
          </a:ln>
        </p:spPr>
      </p:cxn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2" name="Ink 41"/>
              <p14:cNvContentPartPr/>
              <p14:nvPr/>
            </p14:nvContentPartPr>
            <p14:xfrm>
              <a:off x="6266459" y="722495"/>
              <a:ext cx="38880" cy="35370"/>
            </p14:xfrm>
          </p:contentPart>
        </mc:Choice>
        <mc:Fallback xmlns="">
          <p:pic>
            <p:nvPicPr>
              <p:cNvPr id="42" name="Ink 4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262892" y="718922"/>
                <a:ext cx="44944" cy="41444"/>
              </a:xfrm>
              <a:prstGeom prst="rect">
                <a:avLst/>
              </a:prstGeom>
            </p:spPr>
          </p:pic>
        </mc:Fallback>
      </mc:AlternateContent>
      <p:cxnSp>
        <p:nvCxnSpPr>
          <p:cNvPr id="68" name="Straight Connector 67"/>
          <p:cNvCxnSpPr/>
          <p:nvPr/>
        </p:nvCxnSpPr>
        <p:spPr bwMode="auto">
          <a:xfrm>
            <a:off x="6253831" y="756369"/>
            <a:ext cx="661319" cy="558081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2" name="Straight Connector 81"/>
          <p:cNvCxnSpPr/>
          <p:nvPr/>
        </p:nvCxnSpPr>
        <p:spPr bwMode="auto">
          <a:xfrm flipH="1">
            <a:off x="6556500" y="1314450"/>
            <a:ext cx="358650" cy="61980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6" name="Straight Arrow Connector 85"/>
          <p:cNvCxnSpPr/>
          <p:nvPr/>
        </p:nvCxnSpPr>
        <p:spPr>
          <a:xfrm>
            <a:off x="6584490" y="1934251"/>
            <a:ext cx="192298" cy="539666"/>
          </a:xfrm>
          <a:prstGeom prst="straightConnector1">
            <a:avLst/>
          </a:prstGeom>
          <a:ln w="12700">
            <a:solidFill>
              <a:srgbClr val="000000"/>
            </a:solidFill>
          </a:ln>
        </p:spPr>
      </p:cxnSp>
      <p:cxnSp>
        <p:nvCxnSpPr>
          <p:cNvPr id="94" name="Straight Connector 93"/>
          <p:cNvCxnSpPr/>
          <p:nvPr/>
        </p:nvCxnSpPr>
        <p:spPr>
          <a:xfrm flipV="1">
            <a:off x="5984641" y="1605718"/>
            <a:ext cx="226448" cy="328562"/>
          </a:xfrm>
          <a:prstGeom prst="line">
            <a:avLst/>
          </a:prstGeom>
          <a:ln w="24000">
            <a:solidFill>
              <a:srgbClr val="ED1C24"/>
            </a:solidFill>
            <a:tailEnd type="triangle"/>
          </a:ln>
        </p:spPr>
      </p:cxnSp>
      <p:cxnSp>
        <p:nvCxnSpPr>
          <p:cNvPr id="117" name="Straight Connector 116"/>
          <p:cNvCxnSpPr>
            <a:endCxn id="6" idx="4"/>
          </p:cNvCxnSpPr>
          <p:nvPr/>
        </p:nvCxnSpPr>
        <p:spPr>
          <a:xfrm>
            <a:off x="5664025" y="1754071"/>
            <a:ext cx="329818" cy="180179"/>
          </a:xfrm>
          <a:prstGeom prst="line">
            <a:avLst/>
          </a:prstGeom>
          <a:ln w="24000">
            <a:solidFill>
              <a:srgbClr val="ED1C24"/>
            </a:solidFill>
            <a:headEnd type="triangle"/>
          </a:ln>
        </p:spPr>
      </p:cxnSp>
      <p:cxnSp>
        <p:nvCxnSpPr>
          <p:cNvPr id="124" name="Straight Connector 123"/>
          <p:cNvCxnSpPr>
            <a:endCxn id="6" idx="4"/>
          </p:cNvCxnSpPr>
          <p:nvPr/>
        </p:nvCxnSpPr>
        <p:spPr>
          <a:xfrm flipH="1" flipV="1">
            <a:off x="5993843" y="1934250"/>
            <a:ext cx="104021" cy="269833"/>
          </a:xfrm>
          <a:prstGeom prst="line">
            <a:avLst/>
          </a:prstGeom>
          <a:ln w="24000">
            <a:solidFill>
              <a:srgbClr val="ED1C24"/>
            </a:solidFill>
            <a:headEnd type="triangle"/>
          </a:ln>
        </p:spPr>
      </p:cxnSp>
      <p:sp>
        <p:nvSpPr>
          <p:cNvPr id="205" name="Regular Pentagon 204"/>
          <p:cNvSpPr/>
          <p:nvPr/>
        </p:nvSpPr>
        <p:spPr>
          <a:xfrm rot="20170200">
            <a:off x="5421412" y="2892381"/>
            <a:ext cx="1243793" cy="1182740"/>
          </a:xfrm>
          <a:prstGeom prst="pentagon">
            <a:avLst/>
          </a:prstGeom>
          <a:noFill/>
          <a:ln w="12700">
            <a:solidFill>
              <a:srgbClr val="000000"/>
            </a:solidFill>
          </a:ln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/>
            <a:endParaRPr lang="en-US" sz="1800" i="1">
              <a:solidFill>
                <a:srgbClr val="000000"/>
              </a:solidFill>
              <a:ea typeface="ＭＳ Ｐゴシック" charset="-128"/>
            </a:endParaRPr>
          </a:p>
        </p:txBody>
      </p:sp>
      <p:cxnSp>
        <p:nvCxnSpPr>
          <p:cNvPr id="206" name="Straight Connector 205"/>
          <p:cNvCxnSpPr>
            <a:stCxn id="205" idx="0"/>
          </p:cNvCxnSpPr>
          <p:nvPr/>
        </p:nvCxnSpPr>
        <p:spPr>
          <a:xfrm flipH="1">
            <a:off x="5804360" y="2942796"/>
            <a:ext cx="21" cy="10"/>
          </a:xfrm>
          <a:prstGeom prst="line">
            <a:avLst/>
          </a:prstGeom>
          <a:ln w="12700">
            <a:solidFill>
              <a:srgbClr val="000000"/>
            </a:solidFill>
          </a:ln>
        </p:spPr>
      </p:cxnSp>
      <p:cxnSp>
        <p:nvCxnSpPr>
          <p:cNvPr id="207" name="Straight Connector 206"/>
          <p:cNvCxnSpPr>
            <a:stCxn id="205" idx="5"/>
          </p:cNvCxnSpPr>
          <p:nvPr/>
        </p:nvCxnSpPr>
        <p:spPr>
          <a:xfrm flipV="1">
            <a:off x="6555783" y="2696295"/>
            <a:ext cx="338027" cy="408492"/>
          </a:xfrm>
          <a:prstGeom prst="line">
            <a:avLst/>
          </a:prstGeom>
          <a:ln w="12700">
            <a:solidFill>
              <a:srgbClr val="000000"/>
            </a:solidFill>
          </a:ln>
        </p:spPr>
      </p:cxnSp>
      <p:cxnSp>
        <p:nvCxnSpPr>
          <p:cNvPr id="208" name="Straight Connector 207"/>
          <p:cNvCxnSpPr>
            <a:stCxn id="205" idx="4"/>
          </p:cNvCxnSpPr>
          <p:nvPr/>
        </p:nvCxnSpPr>
        <p:spPr>
          <a:xfrm>
            <a:off x="6633821" y="3869415"/>
            <a:ext cx="562658" cy="0"/>
          </a:xfrm>
          <a:prstGeom prst="line">
            <a:avLst/>
          </a:prstGeom>
          <a:ln w="12700">
            <a:solidFill>
              <a:srgbClr val="000000"/>
            </a:solidFill>
          </a:ln>
        </p:spPr>
      </p:cxnSp>
      <p:cxnSp>
        <p:nvCxnSpPr>
          <p:cNvPr id="209" name="Straight Connector 208"/>
          <p:cNvCxnSpPr>
            <a:stCxn id="205" idx="0"/>
          </p:cNvCxnSpPr>
          <p:nvPr/>
        </p:nvCxnSpPr>
        <p:spPr>
          <a:xfrm flipH="1" flipV="1">
            <a:off x="5547049" y="2614756"/>
            <a:ext cx="257332" cy="328040"/>
          </a:xfrm>
          <a:prstGeom prst="line">
            <a:avLst/>
          </a:prstGeom>
          <a:ln w="12700">
            <a:solidFill>
              <a:srgbClr val="000000"/>
            </a:solidFill>
          </a:ln>
        </p:spPr>
      </p:cxnSp>
      <p:cxnSp>
        <p:nvCxnSpPr>
          <p:cNvPr id="210" name="Straight Connector 209"/>
          <p:cNvCxnSpPr>
            <a:stCxn id="205" idx="1"/>
          </p:cNvCxnSpPr>
          <p:nvPr/>
        </p:nvCxnSpPr>
        <p:spPr>
          <a:xfrm flipH="1">
            <a:off x="4818320" y="3607308"/>
            <a:ext cx="599708" cy="163857"/>
          </a:xfrm>
          <a:prstGeom prst="line">
            <a:avLst/>
          </a:prstGeom>
          <a:ln w="12700">
            <a:solidFill>
              <a:srgbClr val="000000"/>
            </a:solidFill>
          </a:ln>
        </p:spPr>
      </p:cxnSp>
      <p:cxnSp>
        <p:nvCxnSpPr>
          <p:cNvPr id="211" name="Straight Connector 210"/>
          <p:cNvCxnSpPr>
            <a:stCxn id="205" idx="2"/>
          </p:cNvCxnSpPr>
          <p:nvPr/>
        </p:nvCxnSpPr>
        <p:spPr>
          <a:xfrm flipV="1">
            <a:off x="5930650" y="4179945"/>
            <a:ext cx="70" cy="45"/>
          </a:xfrm>
          <a:prstGeom prst="line">
            <a:avLst/>
          </a:prstGeom>
          <a:ln w="12700">
            <a:solidFill>
              <a:srgbClr val="000000"/>
            </a:solidFill>
          </a:ln>
        </p:spPr>
      </p:cxnSp>
      <p:cxnSp>
        <p:nvCxnSpPr>
          <p:cNvPr id="212" name="Straight Connector 211"/>
          <p:cNvCxnSpPr>
            <a:stCxn id="205" idx="2"/>
          </p:cNvCxnSpPr>
          <p:nvPr/>
        </p:nvCxnSpPr>
        <p:spPr>
          <a:xfrm flipH="1">
            <a:off x="5777630" y="4179990"/>
            <a:ext cx="153020" cy="387405"/>
          </a:xfrm>
          <a:prstGeom prst="line">
            <a:avLst/>
          </a:prstGeom>
          <a:ln w="12700">
            <a:solidFill>
              <a:srgbClr val="000000"/>
            </a:solidFill>
          </a:ln>
        </p:spPr>
      </p:cxnSp>
      <p:cxnSp>
        <p:nvCxnSpPr>
          <p:cNvPr id="213" name="Straight Arrow Connector 212"/>
          <p:cNvCxnSpPr>
            <a:stCxn id="205" idx="3"/>
          </p:cNvCxnSpPr>
          <p:nvPr/>
        </p:nvCxnSpPr>
        <p:spPr>
          <a:xfrm>
            <a:off x="6282238" y="4024705"/>
            <a:ext cx="351584" cy="542690"/>
          </a:xfrm>
          <a:prstGeom prst="straightConnector1">
            <a:avLst/>
          </a:prstGeom>
          <a:ln w="12700">
            <a:solidFill>
              <a:srgbClr val="000000"/>
            </a:solidFill>
          </a:ln>
        </p:spPr>
      </p:cxn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214" name="Ink 213"/>
              <p14:cNvContentPartPr/>
              <p14:nvPr/>
            </p14:nvContentPartPr>
            <p14:xfrm>
              <a:off x="6906437" y="2657660"/>
              <a:ext cx="38880" cy="35370"/>
            </p14:xfrm>
          </p:contentPart>
        </mc:Choice>
        <mc:Fallback xmlns="">
          <p:pic>
            <p:nvPicPr>
              <p:cNvPr id="214" name="Ink 213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902870" y="2654123"/>
                <a:ext cx="44944" cy="41383"/>
              </a:xfrm>
              <a:prstGeom prst="rect">
                <a:avLst/>
              </a:prstGeom>
            </p:spPr>
          </p:pic>
        </mc:Fallback>
      </mc:AlternateContent>
      <p:cxnSp>
        <p:nvCxnSpPr>
          <p:cNvPr id="215" name="Straight Connector 214"/>
          <p:cNvCxnSpPr/>
          <p:nvPr/>
        </p:nvCxnSpPr>
        <p:spPr bwMode="auto">
          <a:xfrm>
            <a:off x="6893810" y="2691534"/>
            <a:ext cx="661319" cy="558081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16" name="Straight Connector 215"/>
          <p:cNvCxnSpPr/>
          <p:nvPr/>
        </p:nvCxnSpPr>
        <p:spPr bwMode="auto">
          <a:xfrm flipH="1">
            <a:off x="7196479" y="3249615"/>
            <a:ext cx="358650" cy="61980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17" name="Straight Arrow Connector 216"/>
          <p:cNvCxnSpPr/>
          <p:nvPr/>
        </p:nvCxnSpPr>
        <p:spPr>
          <a:xfrm>
            <a:off x="7224469" y="3869416"/>
            <a:ext cx="192298" cy="539666"/>
          </a:xfrm>
          <a:prstGeom prst="straightConnector1">
            <a:avLst/>
          </a:prstGeom>
          <a:ln w="12700">
            <a:solidFill>
              <a:srgbClr val="000000"/>
            </a:solidFill>
          </a:ln>
        </p:spPr>
      </p:cxnSp>
      <p:cxnSp>
        <p:nvCxnSpPr>
          <p:cNvPr id="218" name="Straight Connector 217"/>
          <p:cNvCxnSpPr/>
          <p:nvPr/>
        </p:nvCxnSpPr>
        <p:spPr>
          <a:xfrm flipV="1">
            <a:off x="6095219" y="2776898"/>
            <a:ext cx="205460" cy="787908"/>
          </a:xfrm>
          <a:prstGeom prst="line">
            <a:avLst/>
          </a:prstGeom>
          <a:ln w="24000">
            <a:solidFill>
              <a:srgbClr val="ED1C24"/>
            </a:solidFill>
            <a:tailEnd type="triangle"/>
          </a:ln>
        </p:spPr>
      </p:cxnSp>
      <p:cxnSp>
        <p:nvCxnSpPr>
          <p:cNvPr id="219" name="Straight Connector 218"/>
          <p:cNvCxnSpPr/>
          <p:nvPr/>
        </p:nvCxnSpPr>
        <p:spPr>
          <a:xfrm>
            <a:off x="5403330" y="3160414"/>
            <a:ext cx="677382" cy="404393"/>
          </a:xfrm>
          <a:prstGeom prst="line">
            <a:avLst/>
          </a:prstGeom>
          <a:ln w="24000">
            <a:solidFill>
              <a:srgbClr val="ED1C24"/>
            </a:solidFill>
            <a:headEnd type="triangle"/>
          </a:ln>
        </p:spPr>
      </p:cxnSp>
      <p:cxnSp>
        <p:nvCxnSpPr>
          <p:cNvPr id="220" name="Straight Connector 219"/>
          <p:cNvCxnSpPr/>
          <p:nvPr/>
        </p:nvCxnSpPr>
        <p:spPr>
          <a:xfrm flipV="1">
            <a:off x="5538698" y="3554321"/>
            <a:ext cx="542015" cy="584927"/>
          </a:xfrm>
          <a:prstGeom prst="line">
            <a:avLst/>
          </a:prstGeom>
          <a:ln w="24000">
            <a:solidFill>
              <a:srgbClr val="ED1C24"/>
            </a:solidFill>
            <a:headEnd type="triangle"/>
          </a:ln>
        </p:spPr>
      </p:cxnSp>
      <p:cxnSp>
        <p:nvCxnSpPr>
          <p:cNvPr id="224" name="Straight Connector 223"/>
          <p:cNvCxnSpPr/>
          <p:nvPr/>
        </p:nvCxnSpPr>
        <p:spPr>
          <a:xfrm flipH="1" flipV="1">
            <a:off x="6086260" y="3564808"/>
            <a:ext cx="73145" cy="731243"/>
          </a:xfrm>
          <a:prstGeom prst="line">
            <a:avLst/>
          </a:prstGeom>
          <a:ln w="24000">
            <a:solidFill>
              <a:srgbClr val="ED1C24"/>
            </a:solidFill>
            <a:headEnd type="triangle"/>
          </a:ln>
        </p:spPr>
      </p:cxnSp>
      <p:cxnSp>
        <p:nvCxnSpPr>
          <p:cNvPr id="227" name="Straight Connector 226"/>
          <p:cNvCxnSpPr/>
          <p:nvPr/>
        </p:nvCxnSpPr>
        <p:spPr>
          <a:xfrm flipH="1">
            <a:off x="6080712" y="3362609"/>
            <a:ext cx="850759" cy="202077"/>
          </a:xfrm>
          <a:prstGeom prst="line">
            <a:avLst/>
          </a:prstGeom>
          <a:ln w="24000">
            <a:solidFill>
              <a:srgbClr val="ED1C24"/>
            </a:solidFill>
            <a:headEnd type="triangle"/>
          </a:ln>
        </p:spPr>
      </p:cxnSp>
      <p:cxnSp>
        <p:nvCxnSpPr>
          <p:cNvPr id="230" name="Straight Connector 229"/>
          <p:cNvCxnSpPr/>
          <p:nvPr/>
        </p:nvCxnSpPr>
        <p:spPr>
          <a:xfrm flipV="1">
            <a:off x="6043309" y="2933816"/>
            <a:ext cx="70959" cy="406052"/>
          </a:xfrm>
          <a:prstGeom prst="line">
            <a:avLst/>
          </a:prstGeom>
          <a:ln w="24000">
            <a:solidFill>
              <a:srgbClr val="0070C0"/>
            </a:solidFill>
            <a:headEnd type="triangle"/>
          </a:ln>
        </p:spPr>
      </p:cxnSp>
      <p:cxnSp>
        <p:nvCxnSpPr>
          <p:cNvPr id="233" name="Straight Connector 232"/>
          <p:cNvCxnSpPr/>
          <p:nvPr/>
        </p:nvCxnSpPr>
        <p:spPr>
          <a:xfrm flipH="1" flipV="1">
            <a:off x="5492872" y="3067620"/>
            <a:ext cx="401592" cy="246557"/>
          </a:xfrm>
          <a:prstGeom prst="line">
            <a:avLst/>
          </a:prstGeom>
          <a:ln w="24000">
            <a:solidFill>
              <a:srgbClr val="0070C0"/>
            </a:solidFill>
            <a:headEnd type="triangle"/>
          </a:ln>
        </p:spPr>
      </p:cxnSp>
      <p:cxnSp>
        <p:nvCxnSpPr>
          <p:cNvPr id="237" name="Straight Connector 236"/>
          <p:cNvCxnSpPr/>
          <p:nvPr/>
        </p:nvCxnSpPr>
        <p:spPr>
          <a:xfrm flipH="1">
            <a:off x="5363477" y="3600953"/>
            <a:ext cx="504942" cy="536924"/>
          </a:xfrm>
          <a:prstGeom prst="line">
            <a:avLst/>
          </a:prstGeom>
          <a:ln w="24000">
            <a:solidFill>
              <a:srgbClr val="0070C0"/>
            </a:solidFill>
            <a:headEnd type="triangle"/>
          </a:ln>
        </p:spPr>
      </p:cxnSp>
      <p:cxnSp>
        <p:nvCxnSpPr>
          <p:cNvPr id="239" name="Straight Connector 238"/>
          <p:cNvCxnSpPr/>
          <p:nvPr/>
        </p:nvCxnSpPr>
        <p:spPr>
          <a:xfrm>
            <a:off x="6195658" y="3721724"/>
            <a:ext cx="34358" cy="492932"/>
          </a:xfrm>
          <a:prstGeom prst="line">
            <a:avLst/>
          </a:prstGeom>
          <a:ln w="24000">
            <a:solidFill>
              <a:srgbClr val="0070C0"/>
            </a:solidFill>
            <a:headEnd type="triangle"/>
          </a:ln>
        </p:spPr>
      </p:cxnSp>
      <p:cxnSp>
        <p:nvCxnSpPr>
          <p:cNvPr id="242" name="Straight Connector 241"/>
          <p:cNvCxnSpPr/>
          <p:nvPr/>
        </p:nvCxnSpPr>
        <p:spPr>
          <a:xfrm flipV="1">
            <a:off x="6371546" y="3483750"/>
            <a:ext cx="417778" cy="117203"/>
          </a:xfrm>
          <a:prstGeom prst="line">
            <a:avLst/>
          </a:prstGeom>
          <a:ln w="24000">
            <a:solidFill>
              <a:srgbClr val="0070C0"/>
            </a:solidFill>
            <a:headEnd type="triangle"/>
          </a:ln>
        </p:spPr>
      </p:cxnSp>
    </p:spTree>
    <p:extLst>
      <p:ext uri="{BB962C8B-B14F-4D97-AF65-F5344CB8AC3E}">
        <p14:creationId xmlns:p14="http://schemas.microsoft.com/office/powerpoint/2010/main" val="829820053"/>
      </p:ext>
    </p:extLst>
  </p:cSld>
  <p:clrMapOvr>
    <a:masterClrMapping/>
  </p:clrMapOvr>
</p:sld>
</file>

<file path=ppt/theme/theme1.xml><?xml version="1.0" encoding="utf-8"?>
<a:theme xmlns:a="http://schemas.openxmlformats.org/drawingml/2006/main" name="Macklin Lab (IU v7)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0" tIns="0" rIns="0" bIns="0" rtlCol="0">
        <a:spAutoFit/>
      </a:bodyPr>
      <a:lstStyle>
        <a:defPPr>
          <a:defRPr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SICE-Template-16x9 [Read-Only]" id="{8DFE7534-76C6-4D8A-886B-D0A47B43722E}" vid="{F4743165-4698-42C4-B81C-F898B50F3D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2332</TotalTime>
  <Words>1052</Words>
  <Application>Microsoft Office PowerPoint</Application>
  <PresentationFormat>On-screen Show (16:9)</PresentationFormat>
  <Paragraphs>141</Paragraphs>
  <Slides>15</Slides>
  <Notes>2</Notes>
  <HiddenSlides>1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Cambria Math</vt:lpstr>
      <vt:lpstr>Courier</vt:lpstr>
      <vt:lpstr>Wingdings</vt:lpstr>
      <vt:lpstr>Macklin Lab (IU v7)</vt:lpstr>
      <vt:lpstr>Lesson 3: What is an agent-based model?</vt:lpstr>
      <vt:lpstr>What is a discrete model?</vt:lpstr>
      <vt:lpstr>What is an agent-based model?</vt:lpstr>
      <vt:lpstr>What is agent-based modeling?</vt:lpstr>
      <vt:lpstr>PowerPoint Presentation</vt:lpstr>
      <vt:lpstr>Cellular Automata</vt:lpstr>
      <vt:lpstr>Cellular Potts</vt:lpstr>
      <vt:lpstr>Some other approaches</vt:lpstr>
      <vt:lpstr>Still more approaches</vt:lpstr>
      <vt:lpstr>PowerPoint Presentation</vt:lpstr>
      <vt:lpstr>PowerPoint Presentation</vt:lpstr>
      <vt:lpstr>Typical program flow</vt:lpstr>
      <vt:lpstr>PowerPoint Presentation</vt:lpstr>
      <vt:lpstr>Next steps</vt:lpstr>
      <vt:lpstr>Credits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Paul Macklin</cp:lastModifiedBy>
  <cp:revision>243</cp:revision>
  <cp:lastPrinted>2016-10-13T20:36:44Z</cp:lastPrinted>
  <dcterms:created xsi:type="dcterms:W3CDTF">2017-08-25T15:45:43Z</dcterms:created>
  <dcterms:modified xsi:type="dcterms:W3CDTF">2020-02-07T17:45:58Z</dcterms:modified>
</cp:coreProperties>
</file>

<file path=docProps/thumbnail.jpeg>
</file>